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8"/>
  </p:notesMasterIdLst>
  <p:sldIdLst>
    <p:sldId id="256" r:id="rId2"/>
    <p:sldId id="257" r:id="rId3"/>
    <p:sldId id="258" r:id="rId4"/>
    <p:sldId id="383" r:id="rId5"/>
    <p:sldId id="384" r:id="rId6"/>
    <p:sldId id="295" r:id="rId7"/>
    <p:sldId id="294" r:id="rId8"/>
    <p:sldId id="296" r:id="rId9"/>
    <p:sldId id="297" r:id="rId10"/>
    <p:sldId id="301" r:id="rId11"/>
    <p:sldId id="302" r:id="rId12"/>
    <p:sldId id="298" r:id="rId13"/>
    <p:sldId id="299" r:id="rId14"/>
    <p:sldId id="300" r:id="rId15"/>
    <p:sldId id="303" r:id="rId16"/>
    <p:sldId id="315" r:id="rId17"/>
    <p:sldId id="316" r:id="rId18"/>
    <p:sldId id="304" r:id="rId19"/>
    <p:sldId id="311" r:id="rId20"/>
    <p:sldId id="305" r:id="rId21"/>
    <p:sldId id="307" r:id="rId22"/>
    <p:sldId id="308" r:id="rId23"/>
    <p:sldId id="309" r:id="rId24"/>
    <p:sldId id="312" r:id="rId25"/>
    <p:sldId id="306" r:id="rId26"/>
    <p:sldId id="313" r:id="rId27"/>
    <p:sldId id="314" r:id="rId28"/>
    <p:sldId id="317" r:id="rId29"/>
    <p:sldId id="318" r:id="rId30"/>
    <p:sldId id="319" r:id="rId31"/>
    <p:sldId id="320" r:id="rId32"/>
    <p:sldId id="366" r:id="rId33"/>
    <p:sldId id="321" r:id="rId34"/>
    <p:sldId id="322" r:id="rId35"/>
    <p:sldId id="374" r:id="rId36"/>
    <p:sldId id="375" r:id="rId37"/>
    <p:sldId id="376" r:id="rId38"/>
    <p:sldId id="377" r:id="rId39"/>
    <p:sldId id="378" r:id="rId40"/>
    <p:sldId id="381" r:id="rId41"/>
    <p:sldId id="379" r:id="rId42"/>
    <p:sldId id="367" r:id="rId43"/>
    <p:sldId id="388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68" r:id="rId58"/>
    <p:sldId id="385" r:id="rId59"/>
    <p:sldId id="336" r:id="rId60"/>
    <p:sldId id="337" r:id="rId61"/>
    <p:sldId id="338" r:id="rId62"/>
    <p:sldId id="339" r:id="rId63"/>
    <p:sldId id="340" r:id="rId64"/>
    <p:sldId id="341" r:id="rId65"/>
    <p:sldId id="343" r:id="rId66"/>
    <p:sldId id="344" r:id="rId67"/>
    <p:sldId id="345" r:id="rId68"/>
    <p:sldId id="346" r:id="rId69"/>
    <p:sldId id="347" r:id="rId70"/>
    <p:sldId id="370" r:id="rId71"/>
    <p:sldId id="371" r:id="rId72"/>
    <p:sldId id="372" r:id="rId73"/>
    <p:sldId id="373" r:id="rId74"/>
    <p:sldId id="386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69" r:id="rId83"/>
    <p:sldId id="355" r:id="rId84"/>
    <p:sldId id="356" r:id="rId85"/>
    <p:sldId id="357" r:id="rId86"/>
    <p:sldId id="358" r:id="rId87"/>
    <p:sldId id="387" r:id="rId88"/>
    <p:sldId id="359" r:id="rId89"/>
    <p:sldId id="360" r:id="rId90"/>
    <p:sldId id="363" r:id="rId91"/>
    <p:sldId id="364" r:id="rId92"/>
    <p:sldId id="380" r:id="rId93"/>
    <p:sldId id="382" r:id="rId94"/>
    <p:sldId id="361" r:id="rId95"/>
    <p:sldId id="362" r:id="rId96"/>
    <p:sldId id="259" r:id="rId97"/>
  </p:sldIdLst>
  <p:sldSz cx="12192000" cy="6858000"/>
  <p:notesSz cx="6858000" cy="9144000"/>
  <p:embeddedFontLst>
    <p:embeddedFont>
      <p:font typeface="Helvetica Neue" panose="020B0604020202020204" charset="0"/>
      <p:regular r:id="rId99"/>
      <p:bold r:id="rId100"/>
      <p:italic r:id="rId101"/>
      <p:boldItalic r:id="rId102"/>
    </p:embeddedFont>
    <p:embeddedFont>
      <p:font typeface="Tw Cen MT" panose="020B0602020104020603" pitchFamily="34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1" autoAdjust="0"/>
    <p:restoredTop sz="92224" autoAdjust="0"/>
  </p:normalViewPr>
  <p:slideViewPr>
    <p:cSldViewPr snapToGrid="0">
      <p:cViewPr varScale="1">
        <p:scale>
          <a:sx n="89" d="100"/>
          <a:sy n="89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Tues 30 minutes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8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98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02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8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67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27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42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34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0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44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21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33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45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8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62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09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6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730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61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27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205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52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58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97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3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39958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B10A4-3B0F-D48A-4582-CCD87D879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BE9F1B-C5DA-5F06-9BEC-775065364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FFDF4-87A2-6C5F-190A-03FB9E865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038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84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1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22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735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239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40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36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568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26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6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191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463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671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46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BC8EC-02EF-B0A0-D499-3B3F262FF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E0238-7EB4-5105-A66E-AAC80253D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F114D6-FD48-D935-3892-B25D692B4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628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622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46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39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42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878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572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236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795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453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CDA9-2CDA-32CC-575A-825F360D7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8C4C1-3687-6487-6648-81BCD59DB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29F63C-287F-E932-4FA1-6139D1984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073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036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799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3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know only one </a:t>
            </a:r>
            <a:r>
              <a:rPr lang="en-US" dirty="0" err="1"/>
              <a:t>htcondor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413710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42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3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1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49339" y="68571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49339" y="319865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uIBf6x24r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jadQkAdU1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slot1@chevre.cs.wisc.ed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hyperlink" Target="https://htcondor.readthedocs.io/en/latest/classads/transforms.html#classad-transforms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PUztmJ0n2s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descr="Cardboard boxes">
            <a:extLst>
              <a:ext uri="{FF2B5EF4-FFF2-40B4-BE49-F238E27FC236}">
                <a16:creationId xmlns:a16="http://schemas.microsoft.com/office/drawing/2014/main" id="{776282F4-8946-DF5A-F5CC-4F9AA420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97" r="23010" b="1393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Compleat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 Neue"/>
              </a:rPr>
              <a:t> Tour of all the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 Neue"/>
              </a:rPr>
              <a:t>HTCondor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 Neue"/>
              </a:rPr>
              <a:t> Tools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700">
                <a:solidFill>
                  <a:schemeClr val="bg1"/>
                </a:solidFill>
                <a:sym typeface="Helvetica Neue"/>
              </a:rPr>
              <a:t>Greg Thain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700">
                <a:solidFill>
                  <a:schemeClr val="bg1"/>
                </a:solidFill>
              </a:rPr>
              <a:t>Center for High Throughput Computing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r>
              <a:rPr lang="en-US" sz="1700">
                <a:solidFill>
                  <a:schemeClr val="bg1"/>
                </a:solidFill>
                <a:sym typeface="Helvetica Neue"/>
              </a:rPr>
              <a:t>University of Wisconsin - Madison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</a:t>
            </a:r>
            <a:r>
              <a:rPr lang="en-US" dirty="0" err="1"/>
              <a:t>i</a:t>
            </a:r>
            <a:r>
              <a:rPr lang="en-US" dirty="0"/>
              <a:t> (interactive)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90"/>
            <a:ext cx="10515600" cy="810464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CD28C4-E2BE-1ED8-E2A3-DE02AAAA83A7}"/>
              </a:ext>
            </a:extLst>
          </p:cNvPr>
          <p:cNvSpPr txBox="1">
            <a:spLocks/>
          </p:cNvSpPr>
          <p:nvPr/>
        </p:nvSpPr>
        <p:spPr>
          <a:xfrm>
            <a:off x="1093694" y="4356847"/>
            <a:ext cx="10515600" cy="810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some_submit_file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C270B-4B3D-D0D8-18D9-4FE95FACA9B0}"/>
              </a:ext>
            </a:extLst>
          </p:cNvPr>
          <p:cNvSpPr txBox="1"/>
          <p:nvPr/>
        </p:nvSpPr>
        <p:spPr>
          <a:xfrm>
            <a:off x="5378824" y="3039035"/>
            <a:ext cx="1788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8498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-batch-name experiment#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2330" y="1690688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–batch-name test-tube-7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EE962B9-2AE2-0059-1D32-81AC6741B2CA}"/>
              </a:ext>
            </a:extLst>
          </p:cNvPr>
          <p:cNvSpPr txBox="1">
            <a:spLocks/>
          </p:cNvSpPr>
          <p:nvPr/>
        </p:nvSpPr>
        <p:spPr>
          <a:xfrm>
            <a:off x="838200" y="4318380"/>
            <a:ext cx="10515600" cy="1697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gthain@chevre.cs.wisc.edu : &lt;128.105.14.140?... @ 10/03/25 23:04:58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BATCH_NAME     SUBMITTED   DONE   RUN    IDLE  TOTAL JOB_IDS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test-tube-7  10/3  23:03      _      1      _      1 666.0</a:t>
            </a:r>
          </a:p>
        </p:txBody>
      </p:sp>
    </p:spTree>
    <p:extLst>
      <p:ext uri="{BB962C8B-B14F-4D97-AF65-F5344CB8AC3E}">
        <p14:creationId xmlns:p14="http://schemas.microsoft.com/office/powerpoint/2010/main" val="21471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-spool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7383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–spool submit…</a:t>
            </a:r>
          </a:p>
        </p:txBody>
      </p:sp>
    </p:spTree>
    <p:extLst>
      <p:ext uri="{BB962C8B-B14F-4D97-AF65-F5344CB8AC3E}">
        <p14:creationId xmlns:p14="http://schemas.microsoft.com/office/powerpoint/2010/main" val="1003215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–remote </a:t>
            </a:r>
            <a:r>
              <a:rPr lang="en-US" dirty="0" err="1"/>
              <a:t>sched_name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–remote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sched_name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5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condor_transfer_data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condor_transfer_data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8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959B208A-E66E-F408-02CB-9A0A2F136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43" y="0"/>
            <a:ext cx="12192000" cy="6627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88568D-84BE-3D23-8C37-FB1E0823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189" y="2021636"/>
            <a:ext cx="3693446" cy="2180686"/>
          </a:xfr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See</a:t>
            </a:r>
            <a:b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condor_submit</a:t>
            </a: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manual page for details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A16DE68F-94B2-CF23-8E33-CC60726A51CC}"/>
              </a:ext>
            </a:extLst>
          </p:cNvPr>
          <p:cNvSpPr/>
          <p:nvPr/>
        </p:nvSpPr>
        <p:spPr>
          <a:xfrm>
            <a:off x="0" y="4761788"/>
            <a:ext cx="2527002" cy="1357784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1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367379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&lt;&lt;EOF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Shell = /bin/sleep 3600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1G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Request_Disk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1000M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EOF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9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one liners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151580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shell=/bin/sleep 3600 \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–queue 1 - &lt; /dev/null</a:t>
            </a:r>
          </a:p>
        </p:txBody>
      </p:sp>
    </p:spTree>
    <p:extLst>
      <p:ext uri="{BB962C8B-B14F-4D97-AF65-F5344CB8AC3E}">
        <p14:creationId xmlns:p14="http://schemas.microsoft.com/office/powerpoint/2010/main" val="290602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All the rest of the </a:t>
            </a:r>
            <a:r>
              <a:rPr lang="en-US" dirty="0" err="1"/>
              <a:t>HTCondor</a:t>
            </a:r>
            <a:r>
              <a:rPr lang="en-US" dirty="0"/>
              <a:t>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condor_submit_dag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condor_submit_dag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DA092-424B-560C-B419-0766E4478F12}"/>
              </a:ext>
            </a:extLst>
          </p:cNvPr>
          <p:cNvSpPr txBox="1"/>
          <p:nvPr/>
        </p:nvSpPr>
        <p:spPr>
          <a:xfrm>
            <a:off x="502382" y="2791968"/>
            <a:ext cx="11106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have options as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Only option of interest is "-force"</a:t>
            </a:r>
          </a:p>
          <a:p>
            <a:r>
              <a:rPr lang="en-US" sz="4400" dirty="0">
                <a:latin typeface="Helvetica Neue" panose="020B0604020202020204" charset="0"/>
              </a:rPr>
              <a:t>See: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  <a:hlinkClick r:id="rId3"/>
              </a:rPr>
              <a:t>https://youtu.be/OuIBf6x24r0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97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US" dirty="0"/>
              <a:t>Rationale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We have a simple beginner's tutorial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The basics of job submissions, etc.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is not that talk.  That talk can be found on YouTube: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              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https://youtu.be/8jadQkAdU1k</a:t>
            </a: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This talk is a </a:t>
            </a:r>
            <a:r>
              <a:rPr lang="en-US" dirty="0"/>
              <a:t>high-throughput talk trying to cover all the tools: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A9CB-4106-1724-2AB2-0C74703B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only one command, </a:t>
            </a:r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158F9-5364-4160-AAE2-580A2898B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96" y="1825625"/>
            <a:ext cx="11436096" cy="4351338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4400" dirty="0"/>
              <a:t>But if you know two, the second should be …</a:t>
            </a:r>
          </a:p>
        </p:txBody>
      </p:sp>
    </p:spTree>
    <p:extLst>
      <p:ext uri="{BB962C8B-B14F-4D97-AF65-F5344CB8AC3E}">
        <p14:creationId xmlns:p14="http://schemas.microsoft.com/office/powerpoint/2010/main" val="3377103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1093694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1093694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199996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-const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ADCE561-7D19-94AA-02BE-63C8982DBAEC}"/>
              </a:ext>
            </a:extLst>
          </p:cNvPr>
          <p:cNvSpPr txBox="1">
            <a:spLocks/>
          </p:cNvSpPr>
          <p:nvPr/>
        </p:nvSpPr>
        <p:spPr>
          <a:xfrm>
            <a:off x="1093694" y="3770081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–const 'some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expr'</a:t>
            </a:r>
          </a:p>
        </p:txBody>
      </p:sp>
    </p:spTree>
    <p:extLst>
      <p:ext uri="{BB962C8B-B14F-4D97-AF65-F5344CB8AC3E}">
        <p14:creationId xmlns:p14="http://schemas.microsoft.com/office/powerpoint/2010/main" val="14289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condor_rm</a:t>
            </a:r>
            <a:r>
              <a:rPr lang="en-US" dirty="0"/>
              <a:t> –reason "Reason String"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– this exploded'</a:t>
            </a:r>
          </a:p>
        </p:txBody>
      </p:sp>
    </p:spTree>
    <p:extLst>
      <p:ext uri="{BB962C8B-B14F-4D97-AF65-F5344CB8AC3E}">
        <p14:creationId xmlns:p14="http://schemas.microsoft.com/office/powerpoint/2010/main" val="2117435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"act on jobs" commands</a:t>
            </a:r>
            <a:br>
              <a:rPr lang="en-US" dirty="0"/>
            </a:br>
            <a:r>
              <a:rPr lang="en-US" dirty="0"/>
              <a:t>have these same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326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435326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56409B-D46B-0960-93E0-2F1BA9FA53C5}"/>
              </a:ext>
            </a:extLst>
          </p:cNvPr>
          <p:cNvSpPr txBox="1">
            <a:spLocks/>
          </p:cNvSpPr>
          <p:nvPr/>
        </p:nvSpPr>
        <p:spPr>
          <a:xfrm>
            <a:off x="435326" y="39558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E890CC-18F3-18C7-C62C-719F6070B8D9}"/>
              </a:ext>
            </a:extLst>
          </p:cNvPr>
          <p:cNvSpPr txBox="1">
            <a:spLocks/>
          </p:cNvSpPr>
          <p:nvPr/>
        </p:nvSpPr>
        <p:spPr>
          <a:xfrm>
            <a:off x="435326" y="51527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some_condor_command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-all</a:t>
            </a:r>
          </a:p>
        </p:txBody>
      </p:sp>
    </p:spTree>
    <p:extLst>
      <p:ext uri="{BB962C8B-B14F-4D97-AF65-F5344CB8AC3E}">
        <p14:creationId xmlns:p14="http://schemas.microsoft.com/office/powerpoint/2010/main" val="3188969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444-4D53-1EF3-C306-1C7F3A0A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356" y="366077"/>
            <a:ext cx="4399106" cy="1325563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The rest of the "act on jobs" commands…</a:t>
            </a:r>
            <a:endParaRPr lang="en-US" sz="3400" dirty="0"/>
          </a:p>
        </p:txBody>
      </p:sp>
      <p:sp>
        <p:nvSpPr>
          <p:cNvPr id="1038" name="Freeform: Shape 1030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Freeform: Shape 1032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842188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2" name="Freeform: Shape 1034">
            <a:extLst>
              <a:ext uri="{FF2B5EF4-FFF2-40B4-BE49-F238E27FC236}">
                <a16:creationId xmlns:a16="http://schemas.microsoft.com/office/drawing/2014/main" id="{C20C2C41-D9A8-45BE-9E21-91268EC1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07251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B38B1FC8-38BF-4066-8F4A-12EEC1C1A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178B4B56-5CC4-4608-A9A9-996108D3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7973" cy="338328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F62543-C8F3-25B5-C9C2-009974233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835535" y="276649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2F190AD-47DD-C70B-5F59-B7034B21A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589924" y="4658549"/>
            <a:ext cx="1661911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FBCA88-DF5A-1CB5-37E4-EBD699DFF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175274" y="3120963"/>
            <a:ext cx="1628504" cy="18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BF5A-799B-75B5-FCA1-93B3896F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4194" y="1886959"/>
            <a:ext cx="4696580" cy="2468008"/>
          </a:xfrm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Three sets of twins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And an extra…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56EC-630D-78E6-F4C8-29D0E7B1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49" y="4353558"/>
            <a:ext cx="1657120" cy="2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9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condor_suspend</a:t>
            </a:r>
            <a:r>
              <a:rPr lang="en-US" dirty="0"/>
              <a:t> / </a:t>
            </a:r>
            <a:r>
              <a:rPr lang="en-US" dirty="0" err="1"/>
              <a:t>condor_resume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condor_suspend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condor_resume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D6BCE8-4958-A996-8297-CC82C1961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1179576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condor_hold</a:t>
            </a:r>
            <a:r>
              <a:rPr lang="en-US" dirty="0"/>
              <a:t> / </a:t>
            </a:r>
            <a:r>
              <a:rPr lang="en-US" dirty="0" err="1"/>
              <a:t>condor_release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condor_release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54880BF-1690-6923-530F-3387D046D4C1}"/>
              </a:ext>
            </a:extLst>
          </p:cNvPr>
          <p:cNvSpPr txBox="1">
            <a:spLocks/>
          </p:cNvSpPr>
          <p:nvPr/>
        </p:nvSpPr>
        <p:spPr>
          <a:xfrm>
            <a:off x="979394" y="50703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'CALL GREG NOW'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4810127" y="4043977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30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/ </a:t>
            </a:r>
            <a:r>
              <a:rPr lang="en-US" dirty="0" err="1"/>
              <a:t>condor_history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562025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A15A02-B4E7-B215-13BF-EAC4E41255A0}"/>
              </a:ext>
            </a:extLst>
          </p:cNvPr>
          <p:cNvSpPr txBox="1">
            <a:spLocks/>
          </p:cNvSpPr>
          <p:nvPr/>
        </p:nvSpPr>
        <p:spPr>
          <a:xfrm>
            <a:off x="1093694" y="2758925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cluster.proc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(or username or …)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E8BBB-98FA-5426-CF85-5DF4855BD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 t="5580" r="5570" b="8659"/>
          <a:stretch/>
        </p:blipFill>
        <p:spPr bwMode="auto">
          <a:xfrm>
            <a:off x="9672970" y="3955825"/>
            <a:ext cx="1936324" cy="22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96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0515600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673.0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9B781F-EA34-7356-E9CE-5CF96592DF1E}"/>
              </a:ext>
            </a:extLst>
          </p:cNvPr>
          <p:cNvSpPr txBox="1">
            <a:spLocks/>
          </p:cNvSpPr>
          <p:nvPr/>
        </p:nvSpPr>
        <p:spPr>
          <a:xfrm>
            <a:off x="585216" y="2058193"/>
            <a:ext cx="11124184" cy="4963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Requirements expression for job 673.000 is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&amp;&amp; 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TARGET.HasFileTransfer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673.000 defines the following attributes: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10485760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slot1@chevre.cs.wisc.edu has the following attributes: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122394753536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2048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"The Requirements expression reduces to these conditions:         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    Matched  Condition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  --------  ---------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TARGET.Arch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"X86_64"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TARGET.OpSys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"LINUX"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           1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[5]           0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TARGET.Memory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RequestMemory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32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63283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</a:pPr>
            <a:r>
              <a:rPr lang="en-US" dirty="0"/>
              <a:t>Every </a:t>
            </a:r>
            <a:r>
              <a:rPr lang="en-US" dirty="0" err="1"/>
              <a:t>HTCondor</a:t>
            </a:r>
            <a:r>
              <a:rPr lang="en-US" dirty="0"/>
              <a:t> tool in 45 minutes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18640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Greg Thain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Center for High Throughput Computing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University of Wisconsin - Madison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6025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querying other </a:t>
            </a:r>
            <a:r>
              <a:rPr lang="en-US" dirty="0" err="1"/>
              <a:t>schedds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93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E80784-CD25-AFCE-DDF2-4ECF4C0BE89D}"/>
              </a:ext>
            </a:extLst>
          </p:cNvPr>
          <p:cNvSpPr txBox="1">
            <a:spLocks/>
          </p:cNvSpPr>
          <p:nvPr/>
        </p:nvSpPr>
        <p:spPr>
          <a:xfrm>
            <a:off x="1093694" y="29632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–name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other_schedd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–pool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remote_cm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9A5068-5672-03A4-C1E4-51D5C7AB32B6}"/>
              </a:ext>
            </a:extLst>
          </p:cNvPr>
          <p:cNvSpPr txBox="1">
            <a:spLocks/>
          </p:cNvSpPr>
          <p:nvPr/>
        </p:nvSpPr>
        <p:spPr>
          <a:xfrm>
            <a:off x="1093694" y="4525356"/>
            <a:ext cx="10515600" cy="931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file_with_ad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0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</a:t>
            </a:r>
            <a:r>
              <a:rPr lang="en-US" dirty="0"/>
              <a:t> -better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–better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job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Analyzes the job in the file "job"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Against the slot in file </a:t>
            </a:r>
            <a:r>
              <a:rPr lang="en-US" sz="4400" dirty="0" err="1">
                <a:latin typeface="Helvetica Neue" panose="020B0604020202020204" charset="0"/>
              </a:rPr>
              <a:t>sl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Useful for "why job doesn't match </a:t>
            </a:r>
            <a:r>
              <a:rPr lang="en-US" sz="4400" b="1" dirty="0">
                <a:latin typeface="Helvetica Neue" panose="020B0604020202020204" charset="0"/>
              </a:rPr>
              <a:t>this</a:t>
            </a:r>
            <a:r>
              <a:rPr lang="en-US" sz="4400" dirty="0">
                <a:latin typeface="Helvetica Neue" panose="020B0604020202020204" charset="0"/>
              </a:rPr>
              <a:t> slot?</a:t>
            </a:r>
          </a:p>
        </p:txBody>
      </p:sp>
    </p:spTree>
    <p:extLst>
      <p:ext uri="{BB962C8B-B14F-4D97-AF65-F5344CB8AC3E}">
        <p14:creationId xmlns:p14="http://schemas.microsoft.com/office/powerpoint/2010/main" val="1856805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/>
              <a:t>And a better </a:t>
            </a:r>
            <a:r>
              <a:rPr lang="en-US" dirty="0" err="1"/>
              <a:t>condor_q</a:t>
            </a:r>
            <a:r>
              <a:rPr lang="en-US" dirty="0"/>
              <a:t> for loops…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condor_watch_q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400300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Instead of watch </a:t>
            </a:r>
            <a:r>
              <a:rPr lang="en-US" sz="4400">
                <a:latin typeface="Helvetica Neue" panose="020B0604020202020204" charset="0"/>
              </a:rPr>
              <a:t>condor_q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379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100.3'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someExpr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100'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458493" y="407651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Quoting is Tricky! Both</a:t>
            </a:r>
          </a:p>
          <a:p>
            <a:r>
              <a:rPr lang="en-US" sz="4400" dirty="0">
                <a:latin typeface="Helvetica Neue" panose="020B0604020202020204" charset="0"/>
              </a:rPr>
              <a:t>     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AND </a:t>
            </a:r>
          </a:p>
          <a:p>
            <a:r>
              <a:rPr lang="en-US" sz="4400" dirty="0">
                <a:latin typeface="Helvetica Neue" panose="020B0604020202020204" charset="0"/>
              </a:rPr>
              <a:t>      shell quoting in play!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4D2AB-846D-A712-D2C9-3315009A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497" y="3764710"/>
            <a:ext cx="2059503" cy="31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8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condor_qedit</a:t>
            </a:r>
            <a:r>
              <a:rPr lang="en-US" dirty="0"/>
              <a:t> –edits </a:t>
            </a:r>
            <a:r>
              <a:rPr lang="en-US" dirty="0" err="1"/>
              <a:t>some_file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23182"/>
            <a:ext cx="11124184" cy="239791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condor_qedit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–edits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10.0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ExprAttribute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foo &gt;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6920-5426-077B-DD3E-A3D469422076}"/>
              </a:ext>
            </a:extLst>
          </p:cNvPr>
          <p:cNvSpPr txBox="1"/>
          <p:nvPr/>
        </p:nvSpPr>
        <p:spPr>
          <a:xfrm>
            <a:off x="722884" y="4227343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This avoids shell quoting headaches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But </a:t>
            </a:r>
            <a:r>
              <a:rPr lang="en-US" sz="4400" dirty="0" err="1">
                <a:latin typeface="Helvetica Neue" panose="020B0604020202020204" charset="0"/>
              </a:rPr>
              <a:t>classad</a:t>
            </a:r>
            <a:r>
              <a:rPr lang="en-US" sz="4400" dirty="0">
                <a:latin typeface="Helvetica Neue" panose="020B0604020202020204" charset="0"/>
              </a:rPr>
              <a:t> quoting still applies – be careful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CA569-F39A-3551-FC75-7E0FFA68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80" y="3122053"/>
            <a:ext cx="1658256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2F4-6DBE-1E1B-8AC2-9C0E81A1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problem with </a:t>
            </a:r>
            <a:r>
              <a:rPr lang="en-US" dirty="0" err="1"/>
              <a:t>condor_history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5FA1C-0393-255A-618F-135B5DC76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868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Don't worry, I'll wait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C2DB828-35E9-AB40-5DA2-E2DD28C014E0}"/>
              </a:ext>
            </a:extLst>
          </p:cNvPr>
          <p:cNvSpPr txBox="1">
            <a:spLocks/>
          </p:cNvSpPr>
          <p:nvPr/>
        </p:nvSpPr>
        <p:spPr>
          <a:xfrm>
            <a:off x="1770888" y="278669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F288B2A-5302-0051-78D1-623A8E49F541}"/>
              </a:ext>
            </a:extLst>
          </p:cNvPr>
          <p:cNvSpPr txBox="1">
            <a:spLocks/>
          </p:cNvSpPr>
          <p:nvPr/>
        </p:nvSpPr>
        <p:spPr>
          <a:xfrm>
            <a:off x="3240024" y="4036377"/>
            <a:ext cx="10515600" cy="868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/>
              <a:t>And wait…</a:t>
            </a:r>
          </a:p>
        </p:txBody>
      </p:sp>
    </p:spTree>
    <p:extLst>
      <p:ext uri="{BB962C8B-B14F-4D97-AF65-F5344CB8AC3E}">
        <p14:creationId xmlns:p14="http://schemas.microsoft.com/office/powerpoint/2010/main" val="27256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E288-E763-3CD2-957B-9A35C420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condor_history</a:t>
            </a:r>
            <a:r>
              <a:rPr lang="en-US" dirty="0"/>
              <a:t> slow?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261BB-90B0-720E-16CA-D8880E48C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n-US" dirty="0"/>
              <a:t>There's rather a lot of information about each job</a:t>
            </a:r>
          </a:p>
          <a:p>
            <a:pPr marL="628650" indent="-514350">
              <a:buFont typeface="+mj-lt"/>
              <a:buAutoNum type="arabicPeriod"/>
            </a:pPr>
            <a:endParaRPr lang="en-US" dirty="0"/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And there's a huge number of jobs</a:t>
            </a:r>
          </a:p>
        </p:txBody>
      </p:sp>
    </p:spTree>
    <p:extLst>
      <p:ext uri="{BB962C8B-B14F-4D97-AF65-F5344CB8AC3E}">
        <p14:creationId xmlns:p14="http://schemas.microsoft.com/office/powerpoint/2010/main" val="3930948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D16D-41C6-EBE7-D92C-53D79BE7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problem #2 first…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F5524-9F0C-5322-10B8-1E20E6B0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 -match 1, if you know there's only one job, i.e.</a:t>
            </a:r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3E7D6B7-A8B8-2D8F-CF3E-44BB021F633E}"/>
              </a:ext>
            </a:extLst>
          </p:cNvPr>
          <p:cNvSpPr txBox="1">
            <a:spLocks/>
          </p:cNvSpPr>
          <p:nvPr/>
        </p:nvSpPr>
        <p:spPr>
          <a:xfrm>
            <a:off x="838200" y="2802335"/>
            <a:ext cx="11124184" cy="10869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match 1 –const "some constraint"</a:t>
            </a:r>
            <a:b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70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DB1B-A003-ABB1-417E-3AB9CA3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the right direction helps…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B84559-311C-603B-620D-67542DFD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–forwards –match 1 –const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93D918-BAFA-C371-D9A5-1A6EC466EE45}"/>
              </a:ext>
            </a:extLst>
          </p:cNvPr>
          <p:cNvSpPr txBox="1">
            <a:spLocks/>
          </p:cNvSpPr>
          <p:nvPr/>
        </p:nvSpPr>
        <p:spPr>
          <a:xfrm>
            <a:off x="838200" y="1743329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older half of the history..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AD7D50B-7D9B-2FB1-727E-F7306A1200A3}"/>
              </a:ext>
            </a:extLst>
          </p:cNvPr>
          <p:cNvSpPr txBox="1">
            <a:spLocks/>
          </p:cNvSpPr>
          <p:nvPr/>
        </p:nvSpPr>
        <p:spPr>
          <a:xfrm>
            <a:off x="990600" y="5266977"/>
            <a:ext cx="11124184" cy="9357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–backwards –match 1 –const …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1E3EEA3-06EE-BF78-48EE-034885650033}"/>
              </a:ext>
            </a:extLst>
          </p:cNvPr>
          <p:cNvSpPr txBox="1">
            <a:spLocks/>
          </p:cNvSpPr>
          <p:nvPr/>
        </p:nvSpPr>
        <p:spPr>
          <a:xfrm>
            <a:off x="1741424" y="4316034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If you suspect the job is in the newer half of the history..</a:t>
            </a:r>
          </a:p>
        </p:txBody>
      </p:sp>
    </p:spTree>
    <p:extLst>
      <p:ext uri="{BB962C8B-B14F-4D97-AF65-F5344CB8AC3E}">
        <p14:creationId xmlns:p14="http://schemas.microsoft.com/office/powerpoint/2010/main" val="3671860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BED7-412B-86F4-796C-F913C17A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to solve both problems!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44C74AC-611D-0D7D-265E-FE9EF72E7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condor_history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userlog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logfile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70406D-DDC8-595E-7A92-B16D5BAC65F1}"/>
              </a:ext>
            </a:extLst>
          </p:cNvPr>
          <p:cNvSpPr txBox="1">
            <a:spLocks/>
          </p:cNvSpPr>
          <p:nvPr/>
        </p:nvSpPr>
        <p:spPr>
          <a:xfrm>
            <a:off x="1023620" y="376415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28650" indent="-514350">
              <a:buFont typeface="+mj-lt"/>
              <a:buAutoNum type="arabicPeriod"/>
            </a:pPr>
            <a:r>
              <a:rPr lang="en-US" dirty="0"/>
              <a:t>You do have a </a:t>
            </a:r>
            <a:r>
              <a:rPr lang="en-US" dirty="0" err="1"/>
              <a:t>userlog</a:t>
            </a:r>
            <a:r>
              <a:rPr lang="en-US" dirty="0"/>
              <a:t> (job log), don't you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Only a handful of attributes are in the logfile</a:t>
            </a:r>
          </a:p>
          <a:p>
            <a:pPr marL="571500" lvl="1" indent="0">
              <a:buNone/>
            </a:pPr>
            <a:r>
              <a:rPr lang="en-US" dirty="0"/>
              <a:t>	(which is why it is so fast….)</a:t>
            </a:r>
          </a:p>
        </p:txBody>
      </p:sp>
    </p:spTree>
    <p:extLst>
      <p:ext uri="{BB962C8B-B14F-4D97-AF65-F5344CB8AC3E}">
        <p14:creationId xmlns:p14="http://schemas.microsoft.com/office/powerpoint/2010/main" val="234485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AC082-7BC5-AB70-CF98-17EB89452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E657BE5B-63D7-88F1-7AAE-F630EEE9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72" t="32084" r="12461" b="10417"/>
          <a:stretch>
            <a:fillRect/>
          </a:stretch>
        </p:blipFill>
        <p:spPr>
          <a:xfrm>
            <a:off x="542925" y="114300"/>
            <a:ext cx="11933945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02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7DB1B-A003-ABB1-417E-3AB9CA3A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read from a more constrained source…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B84559-311C-603B-620D-67542DFD3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328" y="2566449"/>
            <a:ext cx="11124184" cy="93570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93D918-BAFA-C371-D9A5-1A6EC466EE45}"/>
              </a:ext>
            </a:extLst>
          </p:cNvPr>
          <p:cNvSpPr txBox="1">
            <a:spLocks/>
          </p:cNvSpPr>
          <p:nvPr/>
        </p:nvSpPr>
        <p:spPr>
          <a:xfrm>
            <a:off x="838200" y="1743329"/>
            <a:ext cx="9622536" cy="66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dirty="0"/>
              <a:t>Works with job </a:t>
            </a:r>
            <a:r>
              <a:rPr lang="en-US" dirty="0" err="1"/>
              <a:t>eventlog</a:t>
            </a:r>
            <a:r>
              <a:rPr lang="en-US" dirty="0"/>
              <a:t> </a:t>
            </a:r>
            <a:r>
              <a:rPr lang="en-US" dirty="0" err="1"/>
              <a:t>dagman</a:t>
            </a:r>
            <a:r>
              <a:rPr lang="en-US" dirty="0"/>
              <a:t> nodes.log </a:t>
            </a:r>
            <a:r>
              <a:rPr lang="en-US"/>
              <a:t>or global event..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47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06CD-793C-0BB3-2F42-CD309AAF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real solution to slow history 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9AD8A-51F0-6C1A-35F8-5CD0319C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74265"/>
            <a:ext cx="10792968" cy="1856359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8800" dirty="0"/>
              <a:t>Use a real database!</a:t>
            </a:r>
          </a:p>
        </p:txBody>
      </p:sp>
    </p:spTree>
    <p:extLst>
      <p:ext uri="{BB962C8B-B14F-4D97-AF65-F5344CB8AC3E}">
        <p14:creationId xmlns:p14="http://schemas.microsoft.com/office/powerpoint/2010/main" val="371316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6B79-77F4-6E0B-8649-9AE4E1D9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condor_adstash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9935B-1557-D3E7-C941-6DFC33C4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96530"/>
            <a:ext cx="10515600" cy="3480433"/>
          </a:xfrm>
        </p:spPr>
        <p:txBody>
          <a:bodyPr/>
          <a:lstStyle/>
          <a:p>
            <a:r>
              <a:rPr lang="en-US" dirty="0"/>
              <a:t>Tool / daemon</a:t>
            </a:r>
          </a:p>
          <a:p>
            <a:endParaRPr lang="en-US" dirty="0"/>
          </a:p>
          <a:p>
            <a:r>
              <a:rPr lang="en-US" dirty="0"/>
              <a:t>Loops, copying job data from </a:t>
            </a:r>
            <a:r>
              <a:rPr lang="en-US" dirty="0" err="1"/>
              <a:t>schedd</a:t>
            </a:r>
            <a:r>
              <a:rPr lang="en-US" dirty="0"/>
              <a:t> logs into elastic search</a:t>
            </a:r>
          </a:p>
          <a:p>
            <a:r>
              <a:rPr lang="en-US" dirty="0"/>
              <a:t>Only historical jobs (can be from </a:t>
            </a:r>
            <a:r>
              <a:rPr lang="en-US" dirty="0" err="1"/>
              <a:t>startd</a:t>
            </a:r>
            <a:r>
              <a:rPr lang="en-US" dirty="0"/>
              <a:t> also)</a:t>
            </a:r>
          </a:p>
          <a:p>
            <a:endParaRPr lang="en-US" dirty="0"/>
          </a:p>
          <a:p>
            <a:r>
              <a:rPr lang="en-US" dirty="0"/>
              <a:t>Super useful for debugging, performance, etc.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65F744B-6CF2-0B54-A54A-495A469ECED4}"/>
              </a:ext>
            </a:extLst>
          </p:cNvPr>
          <p:cNvSpPr txBox="1">
            <a:spLocks/>
          </p:cNvSpPr>
          <p:nvPr/>
        </p:nvSpPr>
        <p:spPr>
          <a:xfrm>
            <a:off x="533908" y="1370967"/>
            <a:ext cx="11124184" cy="1032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condor_adstash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–standalone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se_host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host:port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92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806BF-5852-03CE-4227-BDA48DA7E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4967-262C-D21F-CEA1-D622AD63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for credentials and 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6B76-07FF-2C28-07E7-67D944276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10515600" cy="2747963"/>
          </a:xfrm>
        </p:spPr>
        <p:txBody>
          <a:bodyPr/>
          <a:lstStyle/>
          <a:p>
            <a:r>
              <a:rPr lang="en-US" dirty="0"/>
              <a:t>Talk on </a:t>
            </a:r>
            <a:r>
              <a:rPr lang="en-US"/>
              <a:t>these tomorrow…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0EA541-337E-28F8-BCD0-47C302346154}"/>
              </a:ext>
            </a:extLst>
          </p:cNvPr>
          <p:cNvSpPr txBox="1">
            <a:spLocks/>
          </p:cNvSpPr>
          <p:nvPr/>
        </p:nvSpPr>
        <p:spPr>
          <a:xfrm>
            <a:off x="533908" y="1424756"/>
            <a:ext cx="11124184" cy="1673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condor_store_cred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condor_token_fetch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condor_token_store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45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00" y="2999254"/>
            <a:ext cx="11403853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that only work on</a:t>
            </a:r>
          </a:p>
          <a:p>
            <a:pPr marL="114300" indent="0" algn="ctr">
              <a:buNone/>
            </a:pPr>
            <a:r>
              <a:rPr lang="en-US" sz="6000" dirty="0"/>
              <a:t>  already running</a:t>
            </a:r>
            <a:r>
              <a:rPr lang="en-US" sz="6000" dirty="0">
                <a:solidFill>
                  <a:srgbClr val="FF0000"/>
                </a:solidFill>
              </a:rPr>
              <a:t>*</a:t>
            </a:r>
            <a:r>
              <a:rPr lang="en-US" sz="6000" dirty="0"/>
              <a:t> jobs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84106B-27BF-E730-1DC4-C520294CA651}"/>
              </a:ext>
            </a:extLst>
          </p:cNvPr>
          <p:cNvSpPr txBox="1">
            <a:spLocks/>
          </p:cNvSpPr>
          <p:nvPr/>
        </p:nvSpPr>
        <p:spPr>
          <a:xfrm>
            <a:off x="4813673" y="5749830"/>
            <a:ext cx="2323727" cy="56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</a:rPr>
              <a:t>*</a:t>
            </a:r>
            <a:r>
              <a:rPr lang="en-US" sz="1200" dirty="0"/>
              <a:t>Not all universes supported</a:t>
            </a:r>
          </a:p>
        </p:txBody>
      </p:sp>
    </p:spTree>
    <p:extLst>
      <p:ext uri="{BB962C8B-B14F-4D97-AF65-F5344CB8AC3E}">
        <p14:creationId xmlns:p14="http://schemas.microsoft.com/office/powerpoint/2010/main" val="2439626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1325563"/>
          </a:xfrm>
        </p:spPr>
        <p:txBody>
          <a:bodyPr/>
          <a:lstStyle/>
          <a:p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84314"/>
            <a:ext cx="11124184" cy="169068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slot1@chevre.cs.wisc.edu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4290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Doesn't work in all environment</a:t>
            </a:r>
          </a:p>
          <a:p>
            <a:r>
              <a:rPr lang="en-US" sz="4400" dirty="0">
                <a:latin typeface="Helvetica Neue" panose="020B0604020202020204" charset="0"/>
              </a:rPr>
              <a:t>Basis of </a:t>
            </a:r>
            <a:r>
              <a:rPr lang="en-US" sz="4400" dirty="0" err="1">
                <a:latin typeface="Helvetica Neue" panose="020B0604020202020204" charset="0"/>
              </a:rPr>
              <a:t>condor_submit</a:t>
            </a:r>
            <a:r>
              <a:rPr lang="en-US" sz="4400" dirty="0">
                <a:latin typeface="Helvetica Neue" panose="020B0604020202020204" charset="0"/>
              </a:rPr>
              <a:t> -</a:t>
            </a:r>
            <a:r>
              <a:rPr lang="en-US" sz="4400" dirty="0" err="1">
                <a:latin typeface="Helvetica Neue" panose="020B0604020202020204" charset="0"/>
              </a:rPr>
              <a:t>i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652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-X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1241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Enables forwarding of X protocol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(if </a:t>
            </a:r>
            <a:r>
              <a:rPr lang="en-US" sz="4400" dirty="0" err="1">
                <a:latin typeface="Helvetica Neue" panose="020B0604020202020204" charset="0"/>
              </a:rPr>
              <a:t>ssh'ing</a:t>
            </a:r>
            <a:r>
              <a:rPr lang="en-US" sz="4400" dirty="0">
                <a:latin typeface="Helvetica Neue" panose="020B0604020202020204" charset="0"/>
              </a:rPr>
              <a:t> to AP, also add –X there)</a:t>
            </a:r>
          </a:p>
        </p:txBody>
      </p:sp>
    </p:spTree>
    <p:extLst>
      <p:ext uri="{BB962C8B-B14F-4D97-AF65-F5344CB8AC3E}">
        <p14:creationId xmlns:p14="http://schemas.microsoft.com/office/powerpoint/2010/main" val="1952090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condor_ssh_to_job</a:t>
            </a:r>
            <a:r>
              <a:rPr lang="en-US" dirty="0"/>
              <a:t> –</a:t>
            </a:r>
            <a:r>
              <a:rPr lang="en-US" dirty="0" err="1"/>
              <a:t>ssh</a:t>
            </a:r>
            <a:r>
              <a:rPr lang="en-US" dirty="0"/>
              <a:t> &lt;</a:t>
            </a:r>
            <a:r>
              <a:rPr lang="en-US" dirty="0" err="1"/>
              <a:t>ssh</a:t>
            </a:r>
            <a:r>
              <a:rPr lang="en-US" dirty="0"/>
              <a:t> program&gt;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336F8C-33E6-3FA6-A989-4077BFF25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6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Scp</a:t>
            </a:r>
            <a:r>
              <a:rPr lang="en-US" dirty="0"/>
              <a:t> to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remote:from_ep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"remote:" placeholder for real machine name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Other way works too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from_ap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remote:to_ap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39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Rsync</a:t>
            </a:r>
            <a:r>
              <a:rPr lang="en-US" dirty="0"/>
              <a:t> to job over </a:t>
            </a:r>
            <a:r>
              <a:rPr lang="en-US" dirty="0" err="1"/>
              <a:t>condor_ssh_to_job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 –e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condor_ssh_to_job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673.0:output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"673:" </a:t>
            </a:r>
            <a:r>
              <a:rPr lang="en-US" sz="4400" dirty="0" err="1">
                <a:latin typeface="Helvetica Neue" panose="020B0604020202020204" charset="0"/>
              </a:rPr>
              <a:t>jobid</a:t>
            </a:r>
            <a:r>
              <a:rPr lang="en-US" sz="4400" dirty="0">
                <a:latin typeface="Helvetica Neue" panose="020B0604020202020204" charset="0"/>
              </a:rPr>
              <a:t> place holder for real machine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5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DAD0-FCC9-5447-B08D-EB210A9D0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31C445-3552-6781-FCDB-DF24986BA0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141" t="47083" r="23828" b="23333"/>
          <a:stretch>
            <a:fillRect/>
          </a:stretch>
        </p:blipFill>
        <p:spPr>
          <a:xfrm>
            <a:off x="1167955" y="850106"/>
            <a:ext cx="10714816" cy="48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condor_tail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735011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2857500"/>
            <a:ext cx="116067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Copies last 1024 (or –</a:t>
            </a:r>
            <a:r>
              <a:rPr lang="en-US" sz="4400" dirty="0" err="1">
                <a:latin typeface="Helvetica Neue" panose="020B0604020202020204" charset="0"/>
              </a:rPr>
              <a:t>maxbytes</a:t>
            </a:r>
            <a:r>
              <a:rPr lang="en-US" sz="4400" dirty="0">
                <a:latin typeface="Helvetica Neue" panose="020B0604020202020204" charset="0"/>
              </a:rPr>
              <a:t> xx) from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Or -stderr</a:t>
            </a:r>
          </a:p>
          <a:p>
            <a:r>
              <a:rPr lang="en-US" sz="4400" dirty="0">
                <a:latin typeface="Helvetica Neue" panose="020B0604020202020204" charset="0"/>
              </a:rPr>
              <a:t>Or optional filename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6FD058-9F8B-60E0-22F4-FE7E9671C95A}"/>
              </a:ext>
            </a:extLst>
          </p:cNvPr>
          <p:cNvSpPr txBox="1">
            <a:spLocks/>
          </p:cNvSpPr>
          <p:nvPr/>
        </p:nvSpPr>
        <p:spPr>
          <a:xfrm>
            <a:off x="585216" y="5357811"/>
            <a:ext cx="11606784" cy="735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just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condor_tail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–follow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some_interesting_file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773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condor_evicted_files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 673.0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condor_evicted_files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673.0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my_output_file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Allows inspection and fetching of files</a:t>
            </a:r>
          </a:p>
          <a:p>
            <a:r>
              <a:rPr lang="en-US" sz="4400" dirty="0">
                <a:latin typeface="Helvetica Neue" panose="020B0604020202020204" charset="0"/>
              </a:rPr>
              <a:t>From spool directories of evicted jobs.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Also works with checkpoint files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68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condor_vacate_job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condor_vacate_job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673.0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Helpful if you don't want to hold the job</a:t>
            </a:r>
          </a:p>
          <a:p>
            <a:r>
              <a:rPr lang="en-US" sz="4400" dirty="0">
                <a:latin typeface="Helvetica Neue" panose="020B0604020202020204" charset="0"/>
              </a:rPr>
              <a:t>But want it to start somewhere else</a:t>
            </a:r>
          </a:p>
          <a:p>
            <a:r>
              <a:rPr lang="en-US" sz="4400" dirty="0">
                <a:latin typeface="Helvetica Neue" panose="020B0604020202020204" charset="0"/>
              </a:rPr>
              <a:t>If worker node is slow or seems broken or…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57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condor_chirp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3002B-E9ED-5FC9-F3D3-B48A07D68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Chirp is the only command that MUST RUN IN THE JOB</a:t>
            </a:r>
          </a:p>
          <a:p>
            <a:pPr lvl="1"/>
            <a:r>
              <a:rPr lang="en-US" dirty="0"/>
              <a:t>On the EP!</a:t>
            </a:r>
          </a:p>
          <a:p>
            <a:r>
              <a:rPr lang="en-US" dirty="0"/>
              <a:t>Also have python bindings</a:t>
            </a:r>
          </a:p>
          <a:p>
            <a:endParaRPr lang="en-US" dirty="0"/>
          </a:p>
          <a:p>
            <a:r>
              <a:rPr lang="en-US" dirty="0"/>
              <a:t>Chirp commands run from the EP to the AP</a:t>
            </a:r>
          </a:p>
          <a:p>
            <a:endParaRPr lang="en-US" dirty="0"/>
          </a:p>
          <a:p>
            <a:r>
              <a:rPr lang="en-US" dirty="0"/>
              <a:t>Many subcommands of chirp, but the big ones are… </a:t>
            </a:r>
          </a:p>
        </p:txBody>
      </p:sp>
    </p:spTree>
    <p:extLst>
      <p:ext uri="{BB962C8B-B14F-4D97-AF65-F5344CB8AC3E}">
        <p14:creationId xmlns:p14="http://schemas.microsoft.com/office/powerpoint/2010/main" val="3084861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Prints to </a:t>
            </a:r>
            <a:r>
              <a:rPr lang="en-US" sz="4400" dirty="0" err="1">
                <a:latin typeface="Helvetica Neue" panose="020B0604020202020204" charset="0"/>
              </a:rPr>
              <a:t>stdout</a:t>
            </a:r>
            <a:r>
              <a:rPr lang="en-US" sz="4400" dirty="0">
                <a:latin typeface="Helvetica Neue" panose="020B0604020202020204" charset="0"/>
              </a:rPr>
              <a:t> the value of "</a:t>
            </a:r>
            <a:r>
              <a:rPr lang="en-US" sz="4400" dirty="0" err="1">
                <a:latin typeface="Helvetica Neue" panose="020B0604020202020204" charset="0"/>
              </a:rPr>
              <a:t>SomeAttribute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93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Set attribute from AP's copy of job 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set_job_attr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JobAttr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some_value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6067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Sets the value of "</a:t>
            </a:r>
            <a:r>
              <a:rPr lang="en-US" sz="4400" dirty="0" err="1">
                <a:latin typeface="Helvetica Neue" panose="020B0604020202020204" charset="0"/>
              </a:rPr>
              <a:t>JobAttr</a:t>
            </a:r>
            <a:r>
              <a:rPr lang="en-US" sz="4400" dirty="0">
                <a:latin typeface="Helvetica Neue" panose="020B0604020202020204" charset="0"/>
              </a:rPr>
              <a:t>"</a:t>
            </a:r>
          </a:p>
          <a:p>
            <a:r>
              <a:rPr lang="en-US" sz="4400" dirty="0">
                <a:latin typeface="Helvetica Neue" panose="020B0604020202020204" charset="0"/>
              </a:rPr>
              <a:t>The job id is always the running job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CAREFUL WITH QUOTING! (as </a:t>
            </a:r>
            <a:r>
              <a:rPr lang="en-US" sz="4400" dirty="0" err="1">
                <a:latin typeface="Helvetica Neue" panose="020B0604020202020204" charset="0"/>
              </a:rPr>
              <a:t>condor_qedit</a:t>
            </a:r>
            <a:r>
              <a:rPr lang="en-US" sz="4400" dirty="0">
                <a:latin typeface="Helvetica Neue" panose="020B0604020202020204" charset="0"/>
              </a:rPr>
              <a:t>)</a:t>
            </a: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99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Append to job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condor_chirp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'Some message'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33908" y="323016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Appends 'some message' to the job log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Super useful for debugging, timing,</a:t>
            </a:r>
          </a:p>
          <a:p>
            <a:r>
              <a:rPr lang="en-US" sz="4400" dirty="0">
                <a:latin typeface="Helvetica Neue" panose="020B0604020202020204" charset="0"/>
              </a:rPr>
              <a:t>	job progress</a:t>
            </a:r>
          </a:p>
        </p:txBody>
      </p:sp>
    </p:spTree>
    <p:extLst>
      <p:ext uri="{BB962C8B-B14F-4D97-AF65-F5344CB8AC3E}">
        <p14:creationId xmlns:p14="http://schemas.microsoft.com/office/powerpoint/2010/main" val="1100843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condor_wait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condor_wait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job_log_file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394208" y="358576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Helvetica Neue" panose="020B0604020202020204" charset="0"/>
              </a:rPr>
              <a:t>Block until job in job log file exits</a:t>
            </a:r>
            <a:endParaRPr lang="en-US" sz="4400" dirty="0">
              <a:latin typeface="Helvetica Neue" panose="020B0604020202020204" charset="0"/>
            </a:endParaRPr>
          </a:p>
          <a:p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95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98DFB-BAB1-611B-F9B2-9A077C829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207C-EF7E-373B-65E7-12677D60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condor_now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100A-3989-65AE-1CF3-E7AF42F72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condor_now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idle_job_id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running_job_id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784DC-919B-870B-6CB6-B68214243B64}"/>
              </a:ext>
            </a:extLst>
          </p:cNvPr>
          <p:cNvSpPr txBox="1"/>
          <p:nvPr/>
        </p:nvSpPr>
        <p:spPr>
          <a:xfrm>
            <a:off x="394208" y="3585765"/>
            <a:ext cx="111241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Start running job id </a:t>
            </a:r>
          </a:p>
          <a:p>
            <a:r>
              <a:rPr lang="en-US" sz="4400" dirty="0">
                <a:latin typeface="Helvetica Neue" panose="020B0604020202020204" charset="0"/>
              </a:rPr>
              <a:t>by evicting </a:t>
            </a:r>
            <a:r>
              <a:rPr lang="en-US" sz="4400" dirty="0" err="1">
                <a:latin typeface="Helvetica Neue" panose="020B0604020202020204" charset="0"/>
              </a:rPr>
              <a:t>idle_job_id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(You must own both)</a:t>
            </a:r>
          </a:p>
        </p:txBody>
      </p:sp>
    </p:spTree>
    <p:extLst>
      <p:ext uri="{BB962C8B-B14F-4D97-AF65-F5344CB8AC3E}">
        <p14:creationId xmlns:p14="http://schemas.microsoft.com/office/powerpoint/2010/main" val="1444301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EPs and other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42365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managing jobs</a:t>
            </a:r>
          </a:p>
        </p:txBody>
      </p:sp>
    </p:spTree>
    <p:extLst>
      <p:ext uri="{BB962C8B-B14F-4D97-AF65-F5344CB8AC3E}">
        <p14:creationId xmlns:p14="http://schemas.microsoft.com/office/powerpoint/2010/main" val="780206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condor_off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condor_off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off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1158290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810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Turns on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520184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condor_restart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–negotiator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57AB2-C4A9-F808-E4B5-B44115FB1C96}"/>
              </a:ext>
            </a:extLst>
          </p:cNvPr>
          <p:cNvSpPr txBox="1"/>
          <p:nvPr/>
        </p:nvSpPr>
        <p:spPr>
          <a:xfrm>
            <a:off x="585216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named condor daemon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4D6F7-9FA7-3970-5619-6CCD51C53BEE}"/>
              </a:ext>
            </a:extLst>
          </p:cNvPr>
          <p:cNvSpPr txBox="1">
            <a:spLocks/>
          </p:cNvSpPr>
          <p:nvPr/>
        </p:nvSpPr>
        <p:spPr>
          <a:xfrm>
            <a:off x="585216" y="3917216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1CE948E-E3F8-8E3E-01A6-46250C5FDFA1}"/>
              </a:ext>
            </a:extLst>
          </p:cNvPr>
          <p:cNvSpPr txBox="1">
            <a:spLocks/>
          </p:cNvSpPr>
          <p:nvPr/>
        </p:nvSpPr>
        <p:spPr>
          <a:xfrm>
            <a:off x="585216" y="5695553"/>
            <a:ext cx="11606784" cy="578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condor_restart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C5C9B-F0C6-281B-D684-B14ED467795A}"/>
              </a:ext>
            </a:extLst>
          </p:cNvPr>
          <p:cNvSpPr txBox="1"/>
          <p:nvPr/>
        </p:nvSpPr>
        <p:spPr>
          <a:xfrm>
            <a:off x="533908" y="46488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Restarts every daemon, except master…</a:t>
            </a:r>
          </a:p>
        </p:txBody>
      </p:sp>
    </p:spTree>
    <p:extLst>
      <p:ext uri="{BB962C8B-B14F-4D97-AF65-F5344CB8AC3E}">
        <p14:creationId xmlns:p14="http://schemas.microsoft.com/office/powerpoint/2010/main" val="3119753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–reason "upgrading"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912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Cancelling draining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14465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condor_drain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–cancel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67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Evict running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condor_vacate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machine_or_slot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Much like </a:t>
            </a:r>
            <a:r>
              <a:rPr lang="en-US" sz="4400" dirty="0" err="1">
                <a:latin typeface="Helvetica Neue" panose="020B0604020202020204" charset="0"/>
              </a:rPr>
              <a:t>condor_vacate_job</a:t>
            </a:r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	Machine owner permission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      Can be just one slow</a:t>
            </a:r>
            <a:br>
              <a:rPr lang="en-US" sz="4400" dirty="0">
                <a:latin typeface="Helvetica Neue" panose="020B0604020202020204" charset="0"/>
              </a:rPr>
            </a:br>
            <a:r>
              <a:rPr lang="en-US" sz="4400" dirty="0">
                <a:latin typeface="Helvetica Neue" panose="020B0604020202020204" charset="0"/>
              </a:rPr>
              <a:t>Job goes to "</a:t>
            </a:r>
            <a:r>
              <a:rPr lang="en-US" sz="4400" dirty="0" err="1">
                <a:latin typeface="Helvetica Neue" panose="020B0604020202020204" charset="0"/>
              </a:rPr>
              <a:t>I"dle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76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399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diff from defaults of all knobs (from disk)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92DA7CA-474D-CE49-B21C-54E55CA83961}"/>
              </a:ext>
            </a:extLst>
          </p:cNvPr>
          <p:cNvSpPr txBox="1">
            <a:spLocks/>
          </p:cNvSpPr>
          <p:nvPr/>
        </p:nvSpPr>
        <p:spPr>
          <a:xfrm>
            <a:off x="481584" y="4239006"/>
            <a:ext cx="11606784" cy="2618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from 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nobackup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gthain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/personal-condor/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condor_config.local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RunBenchmarks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STARTD_DEBUG = D_FULLDEBUG D_COMMAND D_JOB D_MACHINE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STARTER_DEBUG = D_FULLDEBUG D_COMMAND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SHARED_PORT_DEBUG = D_FULLDEBUG D_NETWORK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= 819200</a:t>
            </a:r>
          </a:p>
        </p:txBody>
      </p:sp>
    </p:spTree>
    <p:extLst>
      <p:ext uri="{BB962C8B-B14F-4D97-AF65-F5344CB8AC3E}">
        <p14:creationId xmlns:p14="http://schemas.microsoft.com/office/powerpoint/2010/main" val="3845728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condor_config_val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–verbose SOME_KNOB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Emits current values of one knob</a:t>
            </a:r>
          </a:p>
          <a:p>
            <a:r>
              <a:rPr lang="en-US" sz="4400" dirty="0">
                <a:latin typeface="Helvetica Neue" panose="020B0604020202020204" charset="0"/>
              </a:rPr>
              <a:t>	AND the file &amp; line number where it is</a:t>
            </a:r>
          </a:p>
        </p:txBody>
      </p:sp>
    </p:spTree>
    <p:extLst>
      <p:ext uri="{BB962C8B-B14F-4D97-AF65-F5344CB8AC3E}">
        <p14:creationId xmlns:p14="http://schemas.microsoft.com/office/powerpoint/2010/main" val="2436706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Knob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condor_reconfig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154F1-2D45-CACF-C1EA-5A5316C05BCA}"/>
              </a:ext>
            </a:extLst>
          </p:cNvPr>
          <p:cNvSpPr txBox="1"/>
          <p:nvPr/>
        </p:nvSpPr>
        <p:spPr>
          <a:xfrm>
            <a:off x="722884" y="3147775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Tells </a:t>
            </a:r>
            <a:r>
              <a:rPr lang="en-US" sz="4400" dirty="0" err="1">
                <a:latin typeface="Helvetica Neue" panose="020B0604020202020204" charset="0"/>
              </a:rPr>
              <a:t>HTCondor</a:t>
            </a:r>
            <a:r>
              <a:rPr lang="en-US" sz="4400" dirty="0">
                <a:latin typeface="Helvetica Neue" panose="020B0604020202020204" charset="0"/>
              </a:rPr>
              <a:t> services to re-read config file</a:t>
            </a:r>
          </a:p>
        </p:txBody>
      </p:sp>
    </p:spTree>
    <p:extLst>
      <p:ext uri="{BB962C8B-B14F-4D97-AF65-F5344CB8AC3E}">
        <p14:creationId xmlns:p14="http://schemas.microsoft.com/office/powerpoint/2010/main" val="7741562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Collector querying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2457637"/>
            <a:ext cx="10515600" cy="16978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Submitting job(s).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job(s) submitted to cluster 62</a:t>
            </a:r>
          </a:p>
        </p:txBody>
      </p:sp>
    </p:spTree>
    <p:extLst>
      <p:ext uri="{BB962C8B-B14F-4D97-AF65-F5344CB8AC3E}">
        <p14:creationId xmlns:p14="http://schemas.microsoft.com/office/powerpoint/2010/main" val="2684896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Please don't run this…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494235"/>
            <a:ext cx="11606784" cy="95805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–l | grep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A97CF-6CF6-D4F5-8A8A-D6689A06606C}"/>
              </a:ext>
            </a:extLst>
          </p:cNvPr>
          <p:cNvSpPr txBox="1"/>
          <p:nvPr/>
        </p:nvSpPr>
        <p:spPr>
          <a:xfrm>
            <a:off x="585216" y="2751849"/>
            <a:ext cx="11124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It works – usually</a:t>
            </a:r>
          </a:p>
          <a:p>
            <a:r>
              <a:rPr lang="en-US" sz="4400" dirty="0">
                <a:latin typeface="Helvetica Neue" panose="020B0604020202020204" charset="0"/>
              </a:rPr>
              <a:t>	Did you get the </a:t>
            </a:r>
            <a:r>
              <a:rPr lang="en-US" sz="4400" dirty="0" err="1">
                <a:latin typeface="Helvetica Neue" panose="020B0604020202020204" charset="0"/>
              </a:rPr>
              <a:t>regxep</a:t>
            </a:r>
            <a:r>
              <a:rPr lang="en-US" sz="4400" dirty="0">
                <a:latin typeface="Helvetica Neue" panose="020B0604020202020204" charset="0"/>
              </a:rPr>
              <a:t> right?  </a:t>
            </a:r>
          </a:p>
          <a:p>
            <a:r>
              <a:rPr lang="en-US" sz="4400" dirty="0">
                <a:latin typeface="Helvetica Neue" panose="020B0604020202020204" charset="0"/>
              </a:rPr>
              <a:t>           Are you sure?</a:t>
            </a:r>
          </a:p>
          <a:p>
            <a:r>
              <a:rPr lang="en-US" sz="4400" dirty="0">
                <a:latin typeface="Helvetica Neue" panose="020B0604020202020204" charset="0"/>
              </a:rPr>
              <a:t>      Is it anchored?</a:t>
            </a:r>
          </a:p>
          <a:p>
            <a:r>
              <a:rPr lang="en-US" sz="4400" dirty="0">
                <a:latin typeface="Helvetica Neue" panose="020B0604020202020204" charset="0"/>
              </a:rPr>
              <a:t>	Did you remember case-insensitive </a:t>
            </a:r>
            <a:r>
              <a:rPr lang="en-US" sz="4400" dirty="0" err="1">
                <a:latin typeface="Helvetica Neue" panose="020B0604020202020204" charset="0"/>
              </a:rPr>
              <a:t>attrs</a:t>
            </a:r>
            <a:r>
              <a:rPr lang="en-US" sz="4400" dirty="0">
                <a:latin typeface="Helvetica Neue" panose="020B0604020202020204" charset="0"/>
              </a:rPr>
              <a:t>?</a:t>
            </a:r>
          </a:p>
          <a:p>
            <a:r>
              <a:rPr lang="en-US" sz="4400" dirty="0">
                <a:latin typeface="Helvetica Neue" panose="020B0604020202020204" charset="0"/>
              </a:rPr>
              <a:t>Can be slow</a:t>
            </a:r>
          </a:p>
        </p:txBody>
      </p:sp>
    </p:spTree>
    <p:extLst>
      <p:ext uri="{BB962C8B-B14F-4D97-AF65-F5344CB8AC3E}">
        <p14:creationId xmlns:p14="http://schemas.microsoft.com/office/powerpoint/2010/main" val="1976118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Rather, run this: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210109"/>
            <a:ext cx="11606784" cy="67393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some_attribute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BCF13-AB00-FC6E-FDB2-C509DBE54395}"/>
              </a:ext>
            </a:extLst>
          </p:cNvPr>
          <p:cNvSpPr txBox="1"/>
          <p:nvPr/>
        </p:nvSpPr>
        <p:spPr>
          <a:xfrm>
            <a:off x="533908" y="2082546"/>
            <a:ext cx="1112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Evaluates by default (against itself, no match)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585216" y="3050493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undefined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undefined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WithinResourceLimits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 &amp;&amp;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TARGET.RequestCpus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MY.Cpus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&amp;&amp;…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4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Usually naked –</a:t>
            </a:r>
            <a:r>
              <a:rPr lang="en-US" dirty="0" err="1"/>
              <a:t>af</a:t>
            </a:r>
            <a:r>
              <a:rPr lang="en-US" dirty="0"/>
              <a:t> is good enough for literals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Font typeface="Arial"/>
              <a:buNone/>
            </a:pP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slot1@chevre</a:t>
            </a:r>
            <a:r>
              <a:rPr lang="en-US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af:lr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Name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= "slot1@chevre"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337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condor_status</a:t>
            </a:r>
            <a:r>
              <a:rPr lang="en-US" dirty="0"/>
              <a:t> – not just for slot ads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5D47D3-30EA-405C-91D8-9D690F2453BB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–submitters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–master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-negotiator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72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10B19-4321-D27A-C90C-4AB53A1E0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5E5CF-F834-0F38-758A-6C3D207E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condor_advertise</a:t>
            </a:r>
            <a:r>
              <a:rPr lang="en-US" dirty="0"/>
              <a:t> – new data for </a:t>
            </a:r>
            <a:r>
              <a:rPr lang="en-US" dirty="0" err="1"/>
              <a:t>condor_status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3B6618-F818-6A66-A6D8-131FCB36AC36}"/>
              </a:ext>
            </a:extLst>
          </p:cNvPr>
          <p:cNvSpPr txBox="1">
            <a:spLocks/>
          </p:cNvSpPr>
          <p:nvPr/>
        </p:nvSpPr>
        <p:spPr>
          <a:xfrm>
            <a:off x="377952" y="1442762"/>
            <a:ext cx="11606784" cy="3972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condor_advertise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UPDATE_STARTD_AD &lt;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ad_file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15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 fontScale="77500" lnSpcReduction="20000"/>
          </a:bodyPr>
          <a:lstStyle/>
          <a:p>
            <a:pPr marL="114300" indent="0" algn="ctr">
              <a:buNone/>
            </a:pPr>
            <a:r>
              <a:rPr lang="en-US" sz="6000" dirty="0"/>
              <a:t>Commands for debugging and testing</a:t>
            </a:r>
          </a:p>
          <a:p>
            <a:pPr marL="114300" indent="0" algn="ctr">
              <a:buNone/>
            </a:pPr>
            <a:r>
              <a:rPr lang="en-US" sz="6000" dirty="0" err="1"/>
              <a:t>HTCondor</a:t>
            </a:r>
            <a:r>
              <a:rPr lang="en-US" sz="60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8198031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252912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condor_version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23.9.1 2023-09-30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UW_development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PRE-RELEASE-UWCS $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CondorPlatform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X86_64-Ubuntu_18.04 $</a:t>
            </a:r>
          </a:p>
        </p:txBody>
      </p:sp>
    </p:spTree>
    <p:extLst>
      <p:ext uri="{BB962C8B-B14F-4D97-AF65-F5344CB8AC3E}">
        <p14:creationId xmlns:p14="http://schemas.microsoft.com/office/powerpoint/2010/main" val="4076887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ClassAd</a:t>
            </a:r>
            <a:r>
              <a:rPr lang="en-US" dirty="0"/>
              <a:t>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'[a = "b"; c = "d"]' 'a'</a:t>
            </a:r>
            <a:endParaRPr lang="en-US" sz="20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c = "d"; a = "b"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".")'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classad_eval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'' 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(".", "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")'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</a:t>
            </a: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2847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What's running on my EP?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condor_who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                CLIENT                 SLOT JOB          RUNTIME    PID        PROGRAM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1_10 16662962.0   1+16:54:18 52132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1_11 16662963.0   1+16:54:18 52173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1_12 16662952.0   1+17:59:21 9960 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alnammi@chtc.wisc.edu submit-1.chtc.wisc.edu 1_13 16662989.0   1+09:27:06 41850      /var/lib/condor/execute/slot1/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3505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HTCondor</a:t>
            </a:r>
            <a:r>
              <a:rPr lang="en-US" dirty="0"/>
              <a:t> slow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809029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8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condor_top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 status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Duty Cycle: -0.51%    Ops/second: 0.017</a:t>
            </a:r>
          </a:p>
          <a:p>
            <a:pPr marL="114300" indent="0">
              <a:buNone/>
            </a:pPr>
            <a:endParaRPr lang="pt-BR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Runtime stats from 2022-10-04 16:33:56 to 2022-10-04 16:37:56: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InstRt InstAvg TotAvg TotMax RtPctAvg InstRate AvgRate Item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1.3901 0.02958 0.0244  4.170 121.1784 0.195833     n/a Timer_poll_resources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1.3748 0.02864    n/a    n/a      n/a 0.200000     n/a 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1.3309 0.00552    n/a    n/a      n/a 1.004167     n/a 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0.1754     n/a    n/a    n/a      n/a 0.000000     n/a RecentResMgrWalkOther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0.1744     n/a    n/a    n/a      n/a 0.000000     n/a RecentResMgrCompute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0.1509 0.15093 0.1018  0.151 148.2647 0.004167     n/a Command_QUERY_STARTD_ADS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0.0410 0.00087    n/a    n/a      n/a 0.195833     n/a 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0.0012     n/a    n/a    n/a      n/a -0.004167     n/a RecentResMgrWalkEvalState</a:t>
            </a:r>
          </a:p>
          <a:p>
            <a:pPr marL="114300" indent="0">
              <a:buNone/>
            </a:pPr>
            <a:r>
              <a:rPr lang="pt-BR" sz="1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0.0006 0.00014 0.0002  0.083  92.9072 0.016667     n/a Timer_dc_touch_log_file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62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13C3-2300-143D-BB74-58CAC1A2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animation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1681E7B-FDED-7B03-D2E8-B72B1E224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5655898" cy="214602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executable = calculate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 = one two three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queue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253A57-DEA3-29D1-7F3D-5E91611184EA}"/>
              </a:ext>
            </a:extLst>
          </p:cNvPr>
          <p:cNvSpPr/>
          <p:nvPr/>
        </p:nvSpPr>
        <p:spPr>
          <a:xfrm>
            <a:off x="8477655" y="2226371"/>
            <a:ext cx="2620651" cy="1074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condor_submit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085AB-6009-C7CA-0310-F8E3DD496A60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6749592" y="2763699"/>
            <a:ext cx="17280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A962BA8-31DF-BD85-34BD-949186D1A5AE}"/>
              </a:ext>
            </a:extLst>
          </p:cNvPr>
          <p:cNvSpPr txBox="1">
            <a:spLocks/>
          </p:cNvSpPr>
          <p:nvPr/>
        </p:nvSpPr>
        <p:spPr>
          <a:xfrm>
            <a:off x="1093694" y="4237498"/>
            <a:ext cx="5655898" cy="2146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"calculate"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34056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"one two three"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40C5E7-CD84-4C40-BFB9-3E1EC90F5AA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749592" y="2916099"/>
            <a:ext cx="1880463" cy="23944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49A9EE4-12D6-6563-F760-5858CD440EC4}"/>
              </a:ext>
            </a:extLst>
          </p:cNvPr>
          <p:cNvSpPr/>
          <p:nvPr/>
        </p:nvSpPr>
        <p:spPr>
          <a:xfrm>
            <a:off x="10124388" y="4237498"/>
            <a:ext cx="1432874" cy="2146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condor_schedd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589A02-0C52-2A9B-FC74-4AF9D243D1C5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9787981" y="3301027"/>
            <a:ext cx="1222526" cy="9364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4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Remote fetching of </a:t>
            </a:r>
            <a:r>
              <a:rPr lang="en-US" dirty="0" err="1"/>
              <a:t>HTCondor</a:t>
            </a:r>
            <a:r>
              <a:rPr lang="en-US" dirty="0"/>
              <a:t> debug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36" y="1484808"/>
            <a:ext cx="11887200" cy="890747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machineName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condor_fetchlog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chevre STARTER.slot1_3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28CB605-62D7-8BCA-8754-7B3751F64F0B}"/>
              </a:ext>
            </a:extLst>
          </p:cNvPr>
          <p:cNvSpPr txBox="1">
            <a:spLocks/>
          </p:cNvSpPr>
          <p:nvPr/>
        </p:nvSpPr>
        <p:spPr>
          <a:xfrm>
            <a:off x="97536" y="2749571"/>
            <a:ext cx="11887200" cy="3472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Now in new log file /nobackup/gthain/personal-condor/log/StartLog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'kflops'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Publishing ClassAd 'mips' to slot1 [InSlotList matches]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Trying to update collector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Attempting to send update via TCP to collector chevre.cs.wisc.edu &lt;128.105.14.141:4210&gt;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18:13:17 slot1: Sent update to 1 collector(s)</a:t>
            </a:r>
          </a:p>
          <a:p>
            <a:pPr marL="114300" indent="0">
              <a:buFont typeface="Arial"/>
              <a:buNone/>
            </a:pPr>
            <a:r>
              <a:rPr lang="en-US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10/08/22 18:13:37 Swap space: 24358084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64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Debugging </a:t>
            </a:r>
            <a:r>
              <a:rPr lang="en-US" dirty="0" err="1"/>
              <a:t>schedd</a:t>
            </a:r>
            <a:r>
              <a:rPr lang="en-US" dirty="0"/>
              <a:t> job transforms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216" y="1341050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condor_transform_ads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-rules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my_rules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-in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my_input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88012DD-3094-52AF-414F-B3160036593F}"/>
              </a:ext>
            </a:extLst>
          </p:cNvPr>
          <p:cNvSpPr txBox="1">
            <a:spLocks/>
          </p:cNvSpPr>
          <p:nvPr/>
        </p:nvSpPr>
        <p:spPr>
          <a:xfrm>
            <a:off x="585216" y="2700080"/>
            <a:ext cx="11887200" cy="34461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2500000</a:t>
            </a:r>
          </a:p>
          <a:p>
            <a:pPr marL="114300" indent="0">
              <a:buFont typeface="Arial"/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 = "/dev/null"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MemoryUsage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NumCheckPoints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( 5000000 / 1024 )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ResidentSetSize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500</a:t>
            </a:r>
          </a:p>
        </p:txBody>
      </p:sp>
    </p:spTree>
    <p:extLst>
      <p:ext uri="{BB962C8B-B14F-4D97-AF65-F5344CB8AC3E}">
        <p14:creationId xmlns:p14="http://schemas.microsoft.com/office/powerpoint/2010/main" val="3514538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36CC-0DA2-6C3C-F83F-182DFF2F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What's a </a:t>
            </a:r>
            <a:r>
              <a:rPr lang="en-US" dirty="0" err="1"/>
              <a:t>Schedd</a:t>
            </a:r>
            <a:r>
              <a:rPr lang="en-US" dirty="0"/>
              <a:t> job Transform?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21F7D-6EEA-5D03-2594-7B09DC62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112955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https://htcondor.readthedocs.io/en/latest/classads/transforms.html#classad-transforms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9C425E48-C9A7-397A-81C1-CB4D324B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478" t="40814" r="19962" b="33372"/>
          <a:stretch>
            <a:fillRect/>
          </a:stretch>
        </p:blipFill>
        <p:spPr>
          <a:xfrm>
            <a:off x="2811439" y="3761936"/>
            <a:ext cx="5554639" cy="1710816"/>
          </a:xfrm>
          <a:prstGeom prst="rect">
            <a:avLst/>
          </a:prstGeom>
        </p:spPr>
      </p:pic>
      <p:sp>
        <p:nvSpPr>
          <p:cNvPr id="6" name="Circle: Hollow 5">
            <a:extLst>
              <a:ext uri="{FF2B5EF4-FFF2-40B4-BE49-F238E27FC236}">
                <a16:creationId xmlns:a16="http://schemas.microsoft.com/office/drawing/2014/main" id="{0F9C0AA3-8E84-0EEA-6F61-D4CB2EC12FA6}"/>
              </a:ext>
            </a:extLst>
          </p:cNvPr>
          <p:cNvSpPr/>
          <p:nvPr/>
        </p:nvSpPr>
        <p:spPr>
          <a:xfrm>
            <a:off x="2634018" y="4505395"/>
            <a:ext cx="6155140" cy="1323833"/>
          </a:xfrm>
          <a:prstGeom prst="donu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BE51-336C-E306-7F0F-C986B145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And, three commands to query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74DF8-56D8-0496-FB9E-DE56B9743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183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EP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condor_starter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classad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 2022-09-13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605774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9.12.0-0.605774 RC $"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IsDaemonCore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HasFileTransfer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HasJobTransferPlugins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HasPerFileEncryption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HasReconnect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HasMPI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HasTDP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HasJobDeferral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924577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GPU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condor_gpu_discovery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-extra</a:t>
            </a:r>
          </a:p>
          <a:p>
            <a:pPr marL="114300" indent="0">
              <a:buNone/>
            </a:pP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DetectedGPUs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="GPU-9f77c691, GPU-b274f0bc, GPU-a7cbba7c, GPU-5595a8ea"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Common=[ Capability=6.1;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ClockMhz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=1582.00;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ComputeUnits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CoresPerCU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=128;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DeviceName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="NVIDIA GeForce GTX 1080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DriverVersion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=11.60;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ECCEnabled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GlobalMemoryMb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=11179;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MaxSupportedVersion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=11060;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GPU_5595a8ea=[ id="GPU-5595a8ea";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="0000:AF:00.0";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="5595a8ea-4ecc-c632-9693-9fc819629157";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GPU_9f77c691=[ id="GPU-9f77c691";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="0000:3B:00.0";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="9f77c691-7ad2-bec7-e18c-e4c11c51ed24";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GPU_a7cbba7c=[ id="GPU-a7cbba7c";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="0000:86:00.0";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="a7cbba7c-5eaf-d432-1b4d-48c15f26b785"; ]</a:t>
            </a:r>
          </a:p>
          <a:p>
            <a:pPr marL="114300" indent="0">
              <a:buNone/>
            </a:pP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GPU_b274f0bc=[ id="GPU-b274f0bc";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DevicePciBusId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="0000:5E:00.0";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DeviceUuid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="b274f0bc-3168-a817-3807-596b8190514d"; ]</a:t>
            </a:r>
          </a:p>
        </p:txBody>
      </p:sp>
    </p:spTree>
    <p:extLst>
      <p:ext uri="{BB962C8B-B14F-4D97-AF65-F5344CB8AC3E}">
        <p14:creationId xmlns:p14="http://schemas.microsoft.com/office/powerpoint/2010/main" val="1652338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Power Saving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94235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condor_power_state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HibernationMethod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"pm-utils"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HibernationRawMask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8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HibernationSupportedStates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"S4"</a:t>
            </a:r>
          </a:p>
        </p:txBody>
      </p:sp>
    </p:spTree>
    <p:extLst>
      <p:ext uri="{BB962C8B-B14F-4D97-AF65-F5344CB8AC3E}">
        <p14:creationId xmlns:p14="http://schemas.microsoft.com/office/powerpoint/2010/main" val="40202797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4EEA-BD76-DCF9-6516-8988EC919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776C-64BE-3149-A2B4-3F7D9CEB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/>
              <a:t>And one command to plan for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76B4B-6B0A-30FE-C38A-BFE1D37F4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376" y="2214996"/>
            <a:ext cx="11887200" cy="81865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condor_upgrade_check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726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Commands for submitters</a:t>
            </a:r>
          </a:p>
        </p:txBody>
      </p:sp>
    </p:spTree>
    <p:extLst>
      <p:ext uri="{BB962C8B-B14F-4D97-AF65-F5344CB8AC3E}">
        <p14:creationId xmlns:p14="http://schemas.microsoft.com/office/powerpoint/2010/main" val="3143881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2"/>
            <a:ext cx="11887200" cy="4796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–all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 Priority Update: 10/4  16:47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Priority   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Priority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Factor   In Use (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wghted-hrs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Start Time       Usage Time  Ceiling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 ------------ --------   -----  ----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    500.00     0.50   1000.00      0        48.67  9/27/2022 13:08 10/04/2022 09:06    </a:t>
            </a:r>
          </a:p>
          <a:p>
            <a:pPr marL="114300" indent="0">
              <a:buNone/>
            </a:pP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500.00     0.50   1000.00      0         0.95  5/28/2020 16:22 10/04/2022 00:49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     511.45     0.51   1000.00      1         2.39 10/04/2022 14:26 10/04/2022 16:47      </a:t>
            </a:r>
          </a:p>
          <a:p>
            <a:pPr marL="114300" indent="0">
              <a:buNone/>
            </a:pP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     513.60     0.51   1000.00      1        75.35  2/26/2020 11:39 10/04/2022 16:47    20</a:t>
            </a:r>
          </a:p>
        </p:txBody>
      </p:sp>
    </p:spTree>
    <p:extLst>
      <p:ext uri="{BB962C8B-B14F-4D97-AF65-F5344CB8AC3E}">
        <p14:creationId xmlns:p14="http://schemas.microsoft.com/office/powerpoint/2010/main" val="368171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condor_submit</a:t>
            </a:r>
            <a:r>
              <a:rPr lang="en-US" dirty="0"/>
              <a:t> -dry-run </a:t>
            </a:r>
            <a:r>
              <a:rPr lang="en-US" dirty="0" err="1"/>
              <a:t>classad_file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694" y="1690689"/>
            <a:ext cx="10515600" cy="437393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condor_submit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–dry-run /dev/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submit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Dry-Run job(s)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In="/dev/null"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EnteredCurrentStatus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=1664855180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Environment=""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PeriodicHold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</a:p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87137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4968-7A56-3151-19C8-3202C9E3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talk about </a:t>
            </a:r>
            <a:r>
              <a:rPr lang="en-US" dirty="0" err="1"/>
              <a:t>prios</a:t>
            </a:r>
            <a:r>
              <a:rPr lang="en-US" dirty="0"/>
              <a:t>, </a:t>
            </a:r>
            <a:r>
              <a:rPr lang="en-US" dirty="0" err="1"/>
              <a:t>userprio</a:t>
            </a:r>
            <a:r>
              <a:rPr lang="en-US" dirty="0"/>
              <a:t>, etc.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46095-F181-1694-140F-70F22547B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https://youtu.be/aPUztmJ0n2s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8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setceil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setceil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per-pool upper 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0750059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condor_userprio</a:t>
            </a:r>
            <a:r>
              <a:rPr lang="en-US" dirty="0"/>
              <a:t> –</a:t>
            </a:r>
            <a:r>
              <a:rPr lang="en-US" dirty="0" err="1"/>
              <a:t>setfloor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condor_userprio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setfloor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 ceiling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Imposes a </a:t>
            </a:r>
            <a:r>
              <a:rPr lang="en-US" sz="4400">
                <a:latin typeface="Helvetica Neue" panose="020B0604020202020204" charset="0"/>
              </a:rPr>
              <a:t>per-pool lower </a:t>
            </a:r>
            <a:r>
              <a:rPr lang="en-US" sz="4400" dirty="0">
                <a:latin typeface="Helvetica Neue" panose="020B0604020202020204" charset="0"/>
              </a:rPr>
              <a:t>bound on </a:t>
            </a:r>
          </a:p>
          <a:p>
            <a:r>
              <a:rPr lang="en-US" sz="4400" dirty="0">
                <a:latin typeface="Helvetica Neue" panose="020B0604020202020204" charset="0"/>
              </a:rPr>
              <a:t>Cores a given submitter can get</a:t>
            </a:r>
          </a:p>
        </p:txBody>
      </p:sp>
    </p:spTree>
    <p:extLst>
      <p:ext uri="{BB962C8B-B14F-4D97-AF65-F5344CB8AC3E}">
        <p14:creationId xmlns:p14="http://schemas.microsoft.com/office/powerpoint/2010/main" val="36068427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95A4-B4EC-8530-B194-709E4828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65125"/>
            <a:ext cx="11399520" cy="958057"/>
          </a:xfrm>
        </p:spPr>
        <p:txBody>
          <a:bodyPr/>
          <a:lstStyle/>
          <a:p>
            <a:r>
              <a:rPr lang="en-US" dirty="0" err="1"/>
              <a:t>condor_qusers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5EF23-2F39-AA72-634F-DCC451DDE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323183"/>
            <a:ext cx="11887200" cy="95805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condor_quser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–disable 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tannenba</a:t>
            </a:r>
            <a:endParaRPr lang="en-US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E58A9-F512-7637-F854-4E4C14401D08}"/>
              </a:ext>
            </a:extLst>
          </p:cNvPr>
          <p:cNvSpPr txBox="1"/>
          <p:nvPr/>
        </p:nvSpPr>
        <p:spPr>
          <a:xfrm>
            <a:off x="585216" y="3147775"/>
            <a:ext cx="11124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 panose="020B0604020202020204" charset="0"/>
              </a:rPr>
              <a:t>Bans a user from submitting jobs</a:t>
            </a:r>
          </a:p>
          <a:p>
            <a:endParaRPr lang="en-US" sz="4400" dirty="0">
              <a:latin typeface="Helvetica Neue" panose="020B0604020202020204" charset="0"/>
            </a:endParaRPr>
          </a:p>
          <a:p>
            <a:r>
              <a:rPr lang="en-US" sz="4400" dirty="0">
                <a:latin typeface="Helvetica Neue" panose="020B0604020202020204" charset="0"/>
              </a:rPr>
              <a:t>Shows usage without options</a:t>
            </a:r>
          </a:p>
          <a:p>
            <a:r>
              <a:rPr lang="en-US" sz="4400" dirty="0">
                <a:latin typeface="Helvetica Neue" panose="020B0604020202020204" charset="0"/>
              </a:rPr>
              <a:t>Also has a </a:t>
            </a:r>
            <a:r>
              <a:rPr lang="en-US" sz="4400">
                <a:latin typeface="Helvetica Neue" panose="020B0604020202020204" charset="0"/>
              </a:rPr>
              <a:t>-enable</a:t>
            </a:r>
            <a:endParaRPr lang="en-US" sz="44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1296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32B2-6D84-5915-E1F3-932B3658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5A8E-6E86-BF0C-AE90-14FA6AD98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3353" y="2834154"/>
            <a:ext cx="10515600" cy="144201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6000" dirty="0"/>
              <a:t>The one new command…</a:t>
            </a:r>
          </a:p>
        </p:txBody>
      </p:sp>
    </p:spTree>
    <p:extLst>
      <p:ext uri="{BB962C8B-B14F-4D97-AF65-F5344CB8AC3E}">
        <p14:creationId xmlns:p14="http://schemas.microsoft.com/office/powerpoint/2010/main" val="20328007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6505-A02D-4FD8-599B-44DD5EBA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&lt;noun&gt; &lt;verb&gt;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91A5E-9D60-B3D7-1D94-BE3DD3665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fresh start</a:t>
            </a:r>
          </a:p>
          <a:p>
            <a:r>
              <a:rPr lang="en-US" dirty="0"/>
              <a:t>Written in python</a:t>
            </a:r>
          </a:p>
          <a:p>
            <a:r>
              <a:rPr lang="en-US" dirty="0"/>
              <a:t>Influenced by git, k8s, etc.</a:t>
            </a:r>
          </a:p>
          <a:p>
            <a:r>
              <a:rPr lang="en-US" dirty="0"/>
              <a:t>Extensible!</a:t>
            </a:r>
          </a:p>
          <a:p>
            <a:endParaRPr lang="en-US" dirty="0"/>
          </a:p>
          <a:p>
            <a:r>
              <a:rPr lang="en-US" dirty="0"/>
              <a:t>E.g. "</a:t>
            </a:r>
            <a:r>
              <a:rPr lang="en-US" dirty="0" err="1"/>
              <a:t>htcondor</a:t>
            </a:r>
            <a:r>
              <a:rPr lang="en-US"/>
              <a:t> job status"</a:t>
            </a:r>
            <a:endParaRPr lang="en-US" dirty="0"/>
          </a:p>
          <a:p>
            <a:endParaRPr lang="en-US" dirty="0"/>
          </a:p>
          <a:p>
            <a:r>
              <a:rPr lang="en-US" dirty="0"/>
              <a:t>We're looking for feedback – how can we improve tools?</a:t>
            </a:r>
          </a:p>
        </p:txBody>
      </p:sp>
    </p:spTree>
    <p:extLst>
      <p:ext uri="{BB962C8B-B14F-4D97-AF65-F5344CB8AC3E}">
        <p14:creationId xmlns:p14="http://schemas.microsoft.com/office/powerpoint/2010/main" val="622079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596E-8E49-9093-267F-1C827327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and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9B945-E696-5E29-CF77-B134EAA9E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10300" dirty="0"/>
              <a:t>Thank you – Questions?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dirty="0"/>
              <a:t>This work is supported by the NSF under Cooperative Agreement OAC-2030508.  Any options, findings,</a:t>
            </a:r>
          </a:p>
          <a:p>
            <a:pPr marL="114300" indent="0" algn="ctr">
              <a:buNone/>
            </a:pPr>
            <a:r>
              <a:rPr lang="en-US" dirty="0"/>
              <a:t>conclusions or recommendations expressed in this material are those of the authors and do not</a:t>
            </a:r>
          </a:p>
          <a:p>
            <a:pPr marL="114300" indent="0" algn="ctr">
              <a:buNone/>
            </a:pPr>
            <a:r>
              <a:rPr lang="en-US" dirty="0"/>
              <a:t>necessarily reflect the views of the </a:t>
            </a:r>
            <a:r>
              <a:rPr lang="en-US"/>
              <a:t>NSF.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3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</TotalTime>
  <Words>3562</Words>
  <Application>Microsoft Office PowerPoint</Application>
  <PresentationFormat>Widescreen</PresentationFormat>
  <Paragraphs>496</Paragraphs>
  <Slides>96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Tw Cen MT</vt:lpstr>
      <vt:lpstr>Helvetica Neue</vt:lpstr>
      <vt:lpstr>Courier New</vt:lpstr>
      <vt:lpstr>Calibri</vt:lpstr>
      <vt:lpstr>Arial</vt:lpstr>
      <vt:lpstr>Office Theme</vt:lpstr>
      <vt:lpstr>Compleat Tour of all the HTCondor Tools</vt:lpstr>
      <vt:lpstr>Rationale</vt:lpstr>
      <vt:lpstr>Every HTCondor tool in 45 minutes</vt:lpstr>
      <vt:lpstr>PowerPoint Presentation</vt:lpstr>
      <vt:lpstr>PowerPoint Presentation</vt:lpstr>
      <vt:lpstr>PowerPoint Presentation</vt:lpstr>
      <vt:lpstr>condor_submit</vt:lpstr>
      <vt:lpstr>condor_submit animation</vt:lpstr>
      <vt:lpstr>condor_submit -dry-run classad_file</vt:lpstr>
      <vt:lpstr>condor_submit –i (interactive)</vt:lpstr>
      <vt:lpstr>condor_submit -batch-name experiment#</vt:lpstr>
      <vt:lpstr>condor_submit -spool</vt:lpstr>
      <vt:lpstr>condor_submit –remote sched_name</vt:lpstr>
      <vt:lpstr>condor_transfer_data </vt:lpstr>
      <vt:lpstr>See condor_submit manual page for details</vt:lpstr>
      <vt:lpstr>condor_submit one liners</vt:lpstr>
      <vt:lpstr>condor_submit one liners</vt:lpstr>
      <vt:lpstr>All the rest of the HTCondor tools</vt:lpstr>
      <vt:lpstr>condor_submit_dag</vt:lpstr>
      <vt:lpstr>If only one command, condor_submit</vt:lpstr>
      <vt:lpstr>condor_rm</vt:lpstr>
      <vt:lpstr>condor_rm -const</vt:lpstr>
      <vt:lpstr>condor_rm –reason "Reason String"</vt:lpstr>
      <vt:lpstr>All of the "act on jobs" commands have these same options</vt:lpstr>
      <vt:lpstr>The rest of the "act on jobs" commands…</vt:lpstr>
      <vt:lpstr>condor_suspend / condor_resume</vt:lpstr>
      <vt:lpstr>condor_hold / condor_release</vt:lpstr>
      <vt:lpstr>condor_q / condor_history</vt:lpstr>
      <vt:lpstr>condor_q -better</vt:lpstr>
      <vt:lpstr>condor_q querying other schedds</vt:lpstr>
      <vt:lpstr>condor_q -better</vt:lpstr>
      <vt:lpstr>And a better condor_q for loops…</vt:lpstr>
      <vt:lpstr>condor_qedit</vt:lpstr>
      <vt:lpstr>condor_qedit –edits some_file</vt:lpstr>
      <vt:lpstr>What's the problem with condor_history?</vt:lpstr>
      <vt:lpstr>Why is condor_history slow?</vt:lpstr>
      <vt:lpstr>Solving problem #2 first…</vt:lpstr>
      <vt:lpstr>Going the right direction helps…</vt:lpstr>
      <vt:lpstr>Fastest to solve both problems!</vt:lpstr>
      <vt:lpstr>Or read from a more constrained source…</vt:lpstr>
      <vt:lpstr>But the real solution to slow history is…</vt:lpstr>
      <vt:lpstr>condor_adstash</vt:lpstr>
      <vt:lpstr>Commands for credentials and tokens</vt:lpstr>
      <vt:lpstr>PowerPoint Presentation</vt:lpstr>
      <vt:lpstr>condor_ssh_to_job</vt:lpstr>
      <vt:lpstr>condor_ssh_to_job -X</vt:lpstr>
      <vt:lpstr>condor_ssh_to_job –ssh &lt;ssh program&gt; here</vt:lpstr>
      <vt:lpstr>Scp to job</vt:lpstr>
      <vt:lpstr>Rsync to job over condor_ssh_to_job</vt:lpstr>
      <vt:lpstr>condor_tail</vt:lpstr>
      <vt:lpstr>condor_evicted_files</vt:lpstr>
      <vt:lpstr>condor_vacate_job</vt:lpstr>
      <vt:lpstr>condor_chirp</vt:lpstr>
      <vt:lpstr>Get attribute from AP's copy of job ad</vt:lpstr>
      <vt:lpstr>Set attribute from AP's copy of job ad</vt:lpstr>
      <vt:lpstr>Append to job log</vt:lpstr>
      <vt:lpstr>condor_wait</vt:lpstr>
      <vt:lpstr>condor_now</vt:lpstr>
      <vt:lpstr>PowerPoint Presentation</vt:lpstr>
      <vt:lpstr>condor_off</vt:lpstr>
      <vt:lpstr>condor_on</vt:lpstr>
      <vt:lpstr>condor_restart</vt:lpstr>
      <vt:lpstr>draining</vt:lpstr>
      <vt:lpstr>Cancelling draining</vt:lpstr>
      <vt:lpstr>Evict running job</vt:lpstr>
      <vt:lpstr>Knob management</vt:lpstr>
      <vt:lpstr>Knob management</vt:lpstr>
      <vt:lpstr>Knob management</vt:lpstr>
      <vt:lpstr>Collector querying</vt:lpstr>
      <vt:lpstr>Please don't run this…</vt:lpstr>
      <vt:lpstr>Rather, run this:</vt:lpstr>
      <vt:lpstr>Usually naked –af is good enough for literals</vt:lpstr>
      <vt:lpstr>condor_status – not just for slot ads</vt:lpstr>
      <vt:lpstr>condor_advertise – new data for condor_status</vt:lpstr>
      <vt:lpstr>PowerPoint Presentation</vt:lpstr>
      <vt:lpstr>Version</vt:lpstr>
      <vt:lpstr>ClassAd Debugging</vt:lpstr>
      <vt:lpstr>What's running on my EP?</vt:lpstr>
      <vt:lpstr>Why is HTCondor slow</vt:lpstr>
      <vt:lpstr>Remote fetching of HTCondor debug log</vt:lpstr>
      <vt:lpstr>Debugging schedd job transforms</vt:lpstr>
      <vt:lpstr>Wait, What's a Schedd job Transform?</vt:lpstr>
      <vt:lpstr>And, three commands to query machine</vt:lpstr>
      <vt:lpstr>EP attributes</vt:lpstr>
      <vt:lpstr>GPU attributes</vt:lpstr>
      <vt:lpstr>Power Saving detection</vt:lpstr>
      <vt:lpstr>And one command to plan for the future</vt:lpstr>
      <vt:lpstr>PowerPoint Presentation</vt:lpstr>
      <vt:lpstr>condor_userprio</vt:lpstr>
      <vt:lpstr>Whole talk about prios, userprio, etc.</vt:lpstr>
      <vt:lpstr>condor_userprio –setceil</vt:lpstr>
      <vt:lpstr>condor_userprio –setfloor</vt:lpstr>
      <vt:lpstr>condor_qusers</vt:lpstr>
      <vt:lpstr>PowerPoint Presentation</vt:lpstr>
      <vt:lpstr>htcondor &lt;noun&gt; &lt;verb&gt;</vt:lpstr>
      <vt:lpstr>Thank you and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Wrapper scripts: Problems and Alternatives</dc:title>
  <dc:creator>Greg Thain</dc:creator>
  <cp:lastModifiedBy>Gregory G Thain</cp:lastModifiedBy>
  <cp:revision>62</cp:revision>
  <dcterms:modified xsi:type="dcterms:W3CDTF">2025-09-15T15:10:32Z</dcterms:modified>
</cp:coreProperties>
</file>